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49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03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912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94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8057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208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4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696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6294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32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5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16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55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59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0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6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4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 descr="CPU with binary numbers and blueprint">
            <a:extLst>
              <a:ext uri="{FF2B5EF4-FFF2-40B4-BE49-F238E27FC236}">
                <a16:creationId xmlns:a16="http://schemas.microsoft.com/office/drawing/2014/main" id="{AF6CD0D4-5BF5-478E-A0B4-E673A8045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6" r="23655"/>
          <a:stretch/>
        </p:blipFill>
        <p:spPr>
          <a:xfrm>
            <a:off x="20" y="-2"/>
            <a:ext cx="10789900" cy="13716002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51" name="Games and Artificial Intelligence Techniques…"/>
          <p:cNvSpPr txBox="1">
            <a:spLocks noGrp="1"/>
          </p:cNvSpPr>
          <p:nvPr>
            <p:ph type="title"/>
          </p:nvPr>
        </p:nvSpPr>
        <p:spPr>
          <a:xfrm>
            <a:off x="10761126" y="3357330"/>
            <a:ext cx="7775678" cy="4744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6400" dirty="0"/>
              <a:t>Games and Artificial Intelligence Techniques </a:t>
            </a:r>
          </a:p>
          <a:p>
            <a:pPr>
              <a:lnSpc>
                <a:spcPct val="90000"/>
              </a:lnSpc>
            </a:pPr>
            <a:endParaRPr lang="en-IN" sz="6400" dirty="0"/>
          </a:p>
          <a:p>
            <a:pPr>
              <a:lnSpc>
                <a:spcPct val="90000"/>
              </a:lnSpc>
            </a:pPr>
            <a:r>
              <a:rPr lang="en-IN" sz="6400" dirty="0"/>
              <a:t>Assignment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721DE-DB69-47B1-BD56-2874D114D447}"/>
              </a:ext>
            </a:extLst>
          </p:cNvPr>
          <p:cNvSpPr txBox="1"/>
          <p:nvPr/>
        </p:nvSpPr>
        <p:spPr>
          <a:xfrm>
            <a:off x="10789920" y="9048750"/>
            <a:ext cx="7840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Sumanjit Kaur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S3819846</a:t>
            </a:r>
            <a:endParaRPr lang="en-IN" sz="4800" dirty="0">
              <a:solidFill>
                <a:schemeClr val="accent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E55EAAA-1D13-4D29-AE1D-D621C2BE9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18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4878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39" y="1883554"/>
            <a:ext cx="15369322" cy="9948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9D72B4-6F91-4DC1-A015-DB060C6DF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8"/>
    </mc:Choice>
    <mc:Fallback>
      <p:transition spd="slow" advTm="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05" y="3198443"/>
            <a:ext cx="21014390" cy="731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B149A8-F483-4F39-89FC-AB404176C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"/>
    </mc:Choice>
    <mc:Fallback>
      <p:transition spd="slow" advTm="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clusion"/>
          <p:cNvSpPr txBox="1">
            <a:spLocks noGrp="1"/>
          </p:cNvSpPr>
          <p:nvPr>
            <p:ph type="title" idx="4294967295"/>
          </p:nvPr>
        </p:nvSpPr>
        <p:spPr>
          <a:xfrm>
            <a:off x="0" y="522288"/>
            <a:ext cx="5969000" cy="143510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80" name="It is proved that Unity has very high level machine learning algorithm that is very efficient to do all the ML-related work…"/>
          <p:cNvSpPr txBox="1">
            <a:spLocks noGrp="1"/>
          </p:cNvSpPr>
          <p:nvPr>
            <p:ph type="body" idx="4294967295"/>
          </p:nvPr>
        </p:nvSpPr>
        <p:spPr>
          <a:xfrm>
            <a:off x="0" y="2730500"/>
            <a:ext cx="21758275" cy="715327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It is proved that Unity has very high level machine learning algorithm that is very efficient to do all the ML-related work</a:t>
            </a:r>
          </a:p>
          <a:p>
            <a:pPr>
              <a:defRPr b="1"/>
            </a:pPr>
            <a:r>
              <a:t>It is found that we can create more complex system to work with ML-agents.</a:t>
            </a:r>
          </a:p>
          <a:p>
            <a:pPr>
              <a:defRPr b="1"/>
            </a:pPr>
            <a:r>
              <a:t>This project teaches how to use Reinforcement and Imitation Learning in Unity to create games and work with Machine Learning.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E9573A-2CFE-448A-8D4B-B73555275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32"/>
    </mc:Choice>
    <mc:Fallback>
      <p:transition spd="slow" advTm="4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ives"/>
          <p:cNvSpPr txBox="1">
            <a:spLocks noGrp="1"/>
          </p:cNvSpPr>
          <p:nvPr>
            <p:ph type="title"/>
          </p:nvPr>
        </p:nvSpPr>
        <p:spPr>
          <a:xfrm>
            <a:off x="8260592" y="544814"/>
            <a:ext cx="7862816" cy="1905001"/>
          </a:xfrm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sp>
        <p:nvSpPr>
          <p:cNvPr id="154" name="Game setup…"/>
          <p:cNvSpPr txBox="1">
            <a:spLocks noGrp="1"/>
          </p:cNvSpPr>
          <p:nvPr>
            <p:ph type="body" sz="quarter" idx="1"/>
          </p:nvPr>
        </p:nvSpPr>
        <p:spPr>
          <a:xfrm>
            <a:off x="1206500" y="3205598"/>
            <a:ext cx="21971001" cy="9251085"/>
          </a:xfrm>
          <a:prstGeom prst="rect">
            <a:avLst/>
          </a:prstGeom>
        </p:spPr>
        <p:txBody>
          <a:bodyPr/>
          <a:lstStyle/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Game setup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Python Setup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ML-Type (Reinforcement Learning and Imitation Learning)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Use Of A* Algorithm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Agents Training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Training Graphs on </a:t>
            </a:r>
            <a:r>
              <a:rPr dirty="0" err="1"/>
              <a:t>Tenserflow</a:t>
            </a: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F64039-5861-4A3E-9F69-28A24CACB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38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tup"/>
          <p:cNvSpPr txBox="1">
            <a:spLocks noGrp="1"/>
          </p:cNvSpPr>
          <p:nvPr>
            <p:ph type="title"/>
          </p:nvPr>
        </p:nvSpPr>
        <p:spPr>
          <a:xfrm>
            <a:off x="9997465" y="29034"/>
            <a:ext cx="4844806" cy="2022999"/>
          </a:xfrm>
          <a:prstGeom prst="rect">
            <a:avLst/>
          </a:prstGeom>
        </p:spPr>
        <p:txBody>
          <a:bodyPr/>
          <a:lstStyle/>
          <a:p>
            <a:r>
              <a:t>Setup</a:t>
            </a:r>
          </a:p>
        </p:txBody>
      </p:sp>
      <p:sp>
        <p:nvSpPr>
          <p:cNvPr id="157" name="Game…"/>
          <p:cNvSpPr txBox="1">
            <a:spLocks noGrp="1"/>
          </p:cNvSpPr>
          <p:nvPr>
            <p:ph type="body" sz="quarter" idx="1"/>
          </p:nvPr>
        </p:nvSpPr>
        <p:spPr>
          <a:xfrm>
            <a:off x="1206499" y="2728261"/>
            <a:ext cx="21971001" cy="951303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 sz="7000" u="sng"/>
            </a:pPr>
            <a:r>
              <a:rPr dirty="0"/>
              <a:t>Game</a:t>
            </a:r>
          </a:p>
          <a:p>
            <a:pPr marL="889000" indent="-889000">
              <a:lnSpc>
                <a:spcPct val="150000"/>
              </a:lnSpc>
              <a:buSzPct val="123000"/>
              <a:buChar char="•"/>
            </a:pPr>
            <a:r>
              <a:rPr dirty="0"/>
              <a:t>Demonstration of Machine Learning with unity3d-ML.</a:t>
            </a:r>
          </a:p>
          <a:p>
            <a:pPr marL="889000" indent="-889000">
              <a:lnSpc>
                <a:spcPct val="150000"/>
              </a:lnSpc>
              <a:buSzPct val="123000"/>
              <a:buChar char="•"/>
            </a:pPr>
            <a:r>
              <a:rPr dirty="0"/>
              <a:t>Combination of both ML techniques supported by Unity along with A* path finding Algorithm. </a:t>
            </a:r>
          </a:p>
          <a:p>
            <a:pPr marL="889000" indent="-889000">
              <a:lnSpc>
                <a:spcPct val="150000"/>
              </a:lnSpc>
              <a:buSzPct val="123000"/>
              <a:buChar char="•"/>
            </a:pPr>
            <a:endParaRPr dirty="0"/>
          </a:p>
          <a:p>
            <a:pPr>
              <a:lnSpc>
                <a:spcPct val="150000"/>
              </a:lnSpc>
              <a:defRPr sz="7000" u="sng"/>
            </a:pPr>
            <a:r>
              <a:rPr dirty="0"/>
              <a:t>Python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Libraries - </a:t>
            </a:r>
            <a:r>
              <a:rPr dirty="0" err="1"/>
              <a:t>PyTorch</a:t>
            </a:r>
            <a:r>
              <a:rPr dirty="0"/>
              <a:t> and </a:t>
            </a:r>
            <a:r>
              <a:rPr dirty="0" err="1"/>
              <a:t>Cuda</a:t>
            </a:r>
            <a:endParaRPr dirty="0"/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Virtual environment for installing ML agents library from unity package manager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62002A-7468-479B-882B-24EDA70DE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69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at and Why"/>
          <p:cNvSpPr txBox="1">
            <a:spLocks noGrp="1"/>
          </p:cNvSpPr>
          <p:nvPr>
            <p:ph type="title"/>
          </p:nvPr>
        </p:nvSpPr>
        <p:spPr>
          <a:xfrm>
            <a:off x="7062664" y="-99468"/>
            <a:ext cx="10258672" cy="2191279"/>
          </a:xfrm>
          <a:prstGeom prst="rect">
            <a:avLst/>
          </a:prstGeom>
        </p:spPr>
        <p:txBody>
          <a:bodyPr/>
          <a:lstStyle/>
          <a:p>
            <a:r>
              <a:t>What and Why</a:t>
            </a:r>
          </a:p>
        </p:txBody>
      </p:sp>
      <p:sp>
        <p:nvSpPr>
          <p:cNvPr id="160" name="Imitation and Reinforcement Learning…"/>
          <p:cNvSpPr txBox="1">
            <a:spLocks noGrp="1"/>
          </p:cNvSpPr>
          <p:nvPr>
            <p:ph type="body" sz="quarter" idx="1"/>
          </p:nvPr>
        </p:nvSpPr>
        <p:spPr>
          <a:xfrm>
            <a:off x="1206499" y="1950293"/>
            <a:ext cx="21971001" cy="981541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 sz="7000" u="sng"/>
            </a:pPr>
            <a:r>
              <a:rPr dirty="0"/>
              <a:t>Imitation and Reinforcement Learning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For the purpose of training of agents.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It creates a task book and give it to ML-agents and tell it to perform all of them in seriali</a:t>
            </a:r>
            <a:r>
              <a:rPr lang="en-US" dirty="0"/>
              <a:t>z</a:t>
            </a:r>
            <a:r>
              <a:rPr dirty="0"/>
              <a:t>ed manner.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For creating a task list, we need to play the game many times and record all the steps.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By using reinforcement technique ml-agent try to copy task list to achieve the goal.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For best training, positive rewards to ml-agents if it does nicely and negatively if not.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93374F-0EE8-4D9A-95B8-2A499684A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062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n reinforcement learning, every time ml-agents process old reward data and on behalf of that calculation, it takes decision for its next step.…"/>
          <p:cNvSpPr txBox="1">
            <a:spLocks noGrp="1"/>
          </p:cNvSpPr>
          <p:nvPr>
            <p:ph type="body" sz="quarter" idx="1"/>
          </p:nvPr>
        </p:nvSpPr>
        <p:spPr>
          <a:xfrm>
            <a:off x="1206499" y="1960316"/>
            <a:ext cx="21971001" cy="9795368"/>
          </a:xfrm>
          <a:prstGeom prst="rect">
            <a:avLst/>
          </a:prstGeom>
        </p:spPr>
        <p:txBody>
          <a:bodyPr/>
          <a:lstStyle/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In reinforcement learning, every time ml-agents process old reward data and on behalf of that calculation, it takes decision for its next step.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  <a:defRPr sz="7000" u="sng"/>
            </a:pPr>
            <a:r>
              <a:rPr dirty="0" err="1"/>
              <a:t>Raycasting</a:t>
            </a:r>
            <a:endParaRPr dirty="0"/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Used for giving observations and where to go or where not to go.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5E9A81-E96B-49B8-956E-15AACA9BD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335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31" y="999418"/>
            <a:ext cx="12195416" cy="1171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EBD897-E7C6-4816-8FB8-ACC9DEB39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8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e of A* Algorithm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831892"/>
            <a:ext cx="21971001" cy="1005221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 sz="7000" u="sng"/>
            </a:pPr>
            <a:r>
              <a:rPr dirty="0"/>
              <a:t>Use of A* Algorithm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Used for creating task list or playing demo for ml-agents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Can be called it Lets Unity-AI teach Unity-ML agents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 err="1"/>
              <a:t>Utilised</a:t>
            </a:r>
            <a:r>
              <a:rPr dirty="0"/>
              <a:t> at the time of agents training with imitation training.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The board is scanned by using A* Algorithm and give a target to it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Then, start the game and it automatically find the path to reach to the target in between obstacles.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</a:pPr>
            <a:r>
              <a:rPr dirty="0"/>
              <a:t>After running the game multiple times, the data is fed to imitation learning.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F48EAE-C91B-43CE-91FE-42FFBC626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96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8" y="1723703"/>
            <a:ext cx="10628896" cy="1026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0556" y="1707916"/>
            <a:ext cx="10628896" cy="10300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85BB52-32E1-438C-A7BE-FCFE57B7E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6"/>
    </mc:Choice>
    <mc:Fallback>
      <p:transition spd="slow" advTm="7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raining graph in TensorFlow"/>
          <p:cNvSpPr txBox="1">
            <a:spLocks noGrp="1"/>
          </p:cNvSpPr>
          <p:nvPr>
            <p:ph type="title" idx="4294967295"/>
          </p:nvPr>
        </p:nvSpPr>
        <p:spPr>
          <a:xfrm>
            <a:off x="0" y="601663"/>
            <a:ext cx="14687550" cy="1566862"/>
          </a:xfrm>
          <a:prstGeom prst="rect">
            <a:avLst/>
          </a:prstGeom>
        </p:spPr>
        <p:txBody>
          <a:bodyPr/>
          <a:lstStyle/>
          <a:p>
            <a:r>
              <a:t>Training graph in TensorFlow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62" y="3620072"/>
            <a:ext cx="8800521" cy="6475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4832" y="3709189"/>
            <a:ext cx="8800521" cy="629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8BCC51-4CB0-4ED6-BACB-A64FAD0D2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9"/>
    </mc:Choice>
    <mc:Fallback>
      <p:transition spd="slow" advTm="7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356</Words>
  <Application>Microsoft Office PowerPoint</Application>
  <PresentationFormat>Custom</PresentationFormat>
  <Paragraphs>43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Helvetica Neue</vt:lpstr>
      <vt:lpstr>Trebuchet MS</vt:lpstr>
      <vt:lpstr>Wingdings 3</vt:lpstr>
      <vt:lpstr>Facet</vt:lpstr>
      <vt:lpstr>Games and Artificial Intelligence Techniques   Assignment 2</vt:lpstr>
      <vt:lpstr>Objectives</vt:lpstr>
      <vt:lpstr>Setup</vt:lpstr>
      <vt:lpstr>What and Why</vt:lpstr>
      <vt:lpstr>PowerPoint Presentation</vt:lpstr>
      <vt:lpstr>PowerPoint Presentation</vt:lpstr>
      <vt:lpstr>PowerPoint Presentation</vt:lpstr>
      <vt:lpstr>PowerPoint Presentation</vt:lpstr>
      <vt:lpstr>Training graph in TensorFlow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Artificial Intelligence Techniques   Assignment 2</dc:title>
  <cp:lastModifiedBy>SUMANJIT KAUR</cp:lastModifiedBy>
  <cp:revision>2</cp:revision>
  <dcterms:modified xsi:type="dcterms:W3CDTF">2021-06-06T13:33:33Z</dcterms:modified>
</cp:coreProperties>
</file>